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1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>
        <p:scale>
          <a:sx n="50" d="100"/>
          <a:sy n="50" d="100"/>
        </p:scale>
        <p:origin x="203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8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1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0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8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789113"/>
            <a:ext cx="6858000" cy="23876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Century Gothic" panose="020B0502020202020204" pitchFamily="34" charset="0"/>
              </a:rPr>
              <a:t>Addition and Subtraction in KS1</a:t>
            </a:r>
            <a:endParaRPr lang="en-GB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88797"/>
            <a:ext cx="6791325" cy="6769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35506"/>
            <a:ext cx="1009650" cy="58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4" y="898635"/>
            <a:ext cx="8717321" cy="50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39" y="1"/>
            <a:ext cx="692534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8" y="235506"/>
            <a:ext cx="1009650" cy="58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0" y="961697"/>
            <a:ext cx="8645152" cy="50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-7218"/>
            <a:ext cx="8296409" cy="1697907"/>
          </a:xfrm>
        </p:spPr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Transition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845734"/>
            <a:ext cx="848717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Continuation of strategies used in Reception/Foundation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Practical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Concrete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Real Life situations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KEY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Creating a Maths Toolbox- What will help 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entury Gothic" panose="020B0502020202020204" pitchFamily="34" charset="0"/>
              </a:rPr>
              <a:t>Language associated with adding and subtraction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5765" y="2715038"/>
            <a:ext cx="2374900" cy="1584325"/>
            <a:chOff x="1487488" y="2045337"/>
            <a:chExt cx="2374900" cy="1584325"/>
          </a:xfrm>
        </p:grpSpPr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2576513" y="2222343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entury Gothic" panose="020B0502020202020204" pitchFamily="34" charset="0"/>
                </a:rPr>
                <a:t>6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87488" y="2045337"/>
              <a:ext cx="2374900" cy="1584325"/>
              <a:chOff x="1136650" y="1773238"/>
              <a:chExt cx="2374900" cy="1584325"/>
            </a:xfrm>
          </p:grpSpPr>
          <p:sp>
            <p:nvSpPr>
              <p:cNvPr id="7" name="Text Box 26"/>
              <p:cNvSpPr txBox="1">
                <a:spLocks noChangeArrowheads="1"/>
              </p:cNvSpPr>
              <p:nvPr/>
            </p:nvSpPr>
            <p:spPr bwMode="auto">
              <a:xfrm>
                <a:off x="2432050" y="1838325"/>
                <a:ext cx="6477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Century Gothic" panose="020B0502020202020204" pitchFamily="34" charset="0"/>
                  </a:rPr>
                  <a:t>7</a:t>
                </a:r>
              </a:p>
            </p:txBody>
          </p:sp>
          <p:sp>
            <p:nvSpPr>
              <p:cNvPr id="8" name="Text Box 27"/>
              <p:cNvSpPr txBox="1">
                <a:spLocks noChangeArrowheads="1"/>
              </p:cNvSpPr>
              <p:nvPr/>
            </p:nvSpPr>
            <p:spPr bwMode="auto">
              <a:xfrm>
                <a:off x="2647950" y="1773238"/>
                <a:ext cx="6477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Century Gothic" panose="020B0502020202020204" pitchFamily="34" charset="0"/>
                  </a:rPr>
                  <a:t>8</a:t>
                </a: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136650" y="1838325"/>
                <a:ext cx="2374900" cy="1519238"/>
                <a:chOff x="1136650" y="1838325"/>
                <a:chExt cx="2374900" cy="1519238"/>
              </a:xfrm>
            </p:grpSpPr>
            <p:pic>
              <p:nvPicPr>
                <p:cNvPr id="10" name="Picture 7" descr="j02817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2550" y="2133600"/>
                  <a:ext cx="885825" cy="1223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8" descr="j028171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0613" y="2062163"/>
                  <a:ext cx="693737" cy="1295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136650" y="2060575"/>
                  <a:ext cx="6477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>
                      <a:latin typeface="Century Gothic" panose="020B0502020202020204" pitchFamily="34" charset="0"/>
                    </a:rPr>
                    <a:t>1</a:t>
                  </a:r>
                </a:p>
              </p:txBody>
            </p:sp>
            <p:sp>
              <p:nvSpPr>
                <p:cNvPr id="1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52550" y="1844675"/>
                  <a:ext cx="6477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>
                      <a:latin typeface="Century Gothic" panose="020B0502020202020204" pitchFamily="34" charset="0"/>
                    </a:rPr>
                    <a:t>2</a:t>
                  </a:r>
                </a:p>
              </p:txBody>
            </p:sp>
            <p:sp>
              <p:nvSpPr>
                <p:cNvPr id="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568450" y="1844675"/>
                  <a:ext cx="6477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>
                      <a:latin typeface="Century Gothic" panose="020B0502020202020204" pitchFamily="34" charset="0"/>
                    </a:rPr>
                    <a:t>3</a:t>
                  </a:r>
                </a:p>
              </p:txBody>
            </p:sp>
            <p:sp>
              <p:nvSpPr>
                <p:cNvPr id="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84350" y="1844675"/>
                  <a:ext cx="6477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>
                      <a:latin typeface="Century Gothic" panose="020B0502020202020204" pitchFamily="34" charset="0"/>
                    </a:rPr>
                    <a:t>4</a:t>
                  </a:r>
                </a:p>
              </p:txBody>
            </p:sp>
            <p:sp>
              <p:nvSpPr>
                <p:cNvPr id="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0250" y="2270125"/>
                  <a:ext cx="6477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>
                      <a:latin typeface="Century Gothic" panose="020B0502020202020204" pitchFamily="34" charset="0"/>
                    </a:rPr>
                    <a:t>5</a:t>
                  </a:r>
                </a:p>
              </p:txBody>
            </p:sp>
            <p:sp>
              <p:nvSpPr>
                <p:cNvPr id="1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63850" y="1838325"/>
                  <a:ext cx="6477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>
                      <a:latin typeface="Century Gothic" panose="020B0502020202020204" pitchFamily="34" charset="0"/>
                    </a:rPr>
                    <a:t>9</a:t>
                  </a:r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7241415" y="2331876"/>
            <a:ext cx="209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+ 4 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0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6643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Maths Toolbox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83" y="2155620"/>
            <a:ext cx="2816451" cy="463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Century Gothic" panose="020B0502020202020204" pitchFamily="34" charset="0"/>
              </a:rPr>
              <a:t>Use your fing</a:t>
            </a:r>
            <a:r>
              <a:rPr lang="en-GB" sz="6000" u="sng" dirty="0" smtClean="0">
                <a:latin typeface="Century Gothic" panose="020B0502020202020204" pitchFamily="34" charset="0"/>
              </a:rPr>
              <a:t>er</a:t>
            </a:r>
            <a:r>
              <a:rPr lang="en-GB" sz="6000" dirty="0" smtClean="0">
                <a:latin typeface="Century Gothic" panose="020B0502020202020204" pitchFamily="34" charset="0"/>
              </a:rPr>
              <a:t>s?</a:t>
            </a:r>
            <a:endParaRPr lang="en-GB" sz="6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2" y="901527"/>
            <a:ext cx="2235558" cy="1254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6" y="215227"/>
            <a:ext cx="1214254" cy="8091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59888" y="1590368"/>
            <a:ext cx="3284112" cy="471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entury Gothic" panose="020B0502020202020204" pitchFamily="34" charset="0"/>
              </a:rPr>
              <a:t>Use r</a:t>
            </a:r>
            <a:r>
              <a:rPr lang="en-GB" sz="2400" u="sng" dirty="0" smtClean="0">
                <a:latin typeface="Century Gothic" panose="020B0502020202020204" pitchFamily="34" charset="0"/>
              </a:rPr>
              <a:t>ea</a:t>
            </a:r>
            <a:r>
              <a:rPr lang="en-GB" sz="2400" dirty="0" smtClean="0">
                <a:latin typeface="Century Gothic" panose="020B0502020202020204" pitchFamily="34" charset="0"/>
              </a:rPr>
              <a:t>l l</a:t>
            </a:r>
            <a:r>
              <a:rPr lang="en-GB" sz="2400" u="sng" dirty="0" smtClean="0">
                <a:latin typeface="Century Gothic" panose="020B0502020202020204" pitchFamily="34" charset="0"/>
              </a:rPr>
              <a:t>i</a:t>
            </a:r>
            <a:r>
              <a:rPr lang="en-GB" sz="2400" dirty="0" smtClean="0">
                <a:latin typeface="Century Gothic" panose="020B0502020202020204" pitchFamily="34" charset="0"/>
              </a:rPr>
              <a:t>fe objects?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60" y="334849"/>
            <a:ext cx="927644" cy="618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39" y="1106050"/>
            <a:ext cx="603508" cy="578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73" y="966367"/>
            <a:ext cx="942000" cy="706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1242161" y="5247914"/>
            <a:ext cx="6858000" cy="1354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entury Gothic" panose="020B0502020202020204" pitchFamily="34" charset="0"/>
              </a:rPr>
              <a:t>Wi</a:t>
            </a:r>
            <a:r>
              <a:rPr lang="en-GB" sz="2400" u="sng" dirty="0" smtClean="0">
                <a:latin typeface="Century Gothic" panose="020B0502020202020204" pitchFamily="34" charset="0"/>
              </a:rPr>
              <a:t>ll</a:t>
            </a:r>
            <a:r>
              <a:rPr lang="en-GB" sz="2400" dirty="0" smtClean="0">
                <a:latin typeface="Century Gothic" panose="020B0502020202020204" pitchFamily="34" charset="0"/>
              </a:rPr>
              <a:t> a numb</a:t>
            </a:r>
            <a:r>
              <a:rPr lang="en-GB" sz="2400" u="sng" dirty="0" smtClean="0">
                <a:latin typeface="Century Gothic" panose="020B0502020202020204" pitchFamily="34" charset="0"/>
              </a:rPr>
              <a:t>er</a:t>
            </a:r>
            <a:r>
              <a:rPr lang="en-GB" sz="2400" dirty="0" smtClean="0">
                <a:latin typeface="Century Gothic" panose="020B0502020202020204" pitchFamily="34" charset="0"/>
              </a:rPr>
              <a:t> l</a:t>
            </a:r>
            <a:r>
              <a:rPr lang="en-GB" sz="2400" u="sng" dirty="0" smtClean="0">
                <a:latin typeface="Century Gothic" panose="020B0502020202020204" pitchFamily="34" charset="0"/>
              </a:rPr>
              <a:t>i</a:t>
            </a:r>
            <a:r>
              <a:rPr lang="en-GB" sz="2400" dirty="0" smtClean="0">
                <a:latin typeface="Century Gothic" panose="020B0502020202020204" pitchFamily="34" charset="0"/>
              </a:rPr>
              <a:t>ne help?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3" y="4495173"/>
            <a:ext cx="3184762" cy="14476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492840" y="4800088"/>
            <a:ext cx="4222339" cy="587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entury Gothic" panose="020B0502020202020204" pitchFamily="34" charset="0"/>
              </a:rPr>
              <a:t>Will app</a:t>
            </a:r>
            <a:r>
              <a:rPr lang="en-GB" sz="2400" u="sng" dirty="0" smtClean="0">
                <a:latin typeface="Century Gothic" panose="020B0502020202020204" pitchFamily="34" charset="0"/>
              </a:rPr>
              <a:t>ar</a:t>
            </a:r>
            <a:r>
              <a:rPr lang="en-GB" sz="2400" dirty="0" smtClean="0">
                <a:latin typeface="Century Gothic" panose="020B0502020202020204" pitchFamily="34" charset="0"/>
              </a:rPr>
              <a:t>atus help?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03" y="2501121"/>
            <a:ext cx="1123212" cy="643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93" y="3207767"/>
            <a:ext cx="793044" cy="793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65" y="4262410"/>
            <a:ext cx="1041016" cy="6072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89" y="3363673"/>
            <a:ext cx="807768" cy="807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93" y="4227203"/>
            <a:ext cx="809566" cy="61729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340360" y="3736202"/>
            <a:ext cx="4242519" cy="216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entury Gothic" panose="020B0502020202020204" pitchFamily="34" charset="0"/>
              </a:rPr>
              <a:t>M</a:t>
            </a:r>
            <a:r>
              <a:rPr lang="en-GB" sz="2400" u="sng" dirty="0" smtClean="0">
                <a:latin typeface="Century Gothic" panose="020B0502020202020204" pitchFamily="34" charset="0"/>
              </a:rPr>
              <a:t>ay</a:t>
            </a:r>
            <a:r>
              <a:rPr lang="en-GB" sz="2400" dirty="0" smtClean="0">
                <a:latin typeface="Century Gothic" panose="020B0502020202020204" pitchFamily="34" charset="0"/>
              </a:rPr>
              <a:t>be dr</a:t>
            </a:r>
            <a:r>
              <a:rPr lang="en-GB" sz="2400" u="sng" dirty="0" smtClean="0">
                <a:latin typeface="Century Gothic" panose="020B0502020202020204" pitchFamily="34" charset="0"/>
              </a:rPr>
              <a:t>aw</a:t>
            </a:r>
            <a:r>
              <a:rPr lang="en-GB" sz="2400" dirty="0" smtClean="0">
                <a:latin typeface="Century Gothic" panose="020B0502020202020204" pitchFamily="34" charset="0"/>
              </a:rPr>
              <a:t> a pict</a:t>
            </a:r>
            <a:r>
              <a:rPr lang="en-GB" sz="2400" u="sng" dirty="0" smtClean="0">
                <a:latin typeface="Century Gothic" panose="020B0502020202020204" pitchFamily="34" charset="0"/>
              </a:rPr>
              <a:t>ure</a:t>
            </a:r>
            <a:r>
              <a:rPr lang="en-GB" sz="2400" dirty="0" smtClean="0">
                <a:latin typeface="Century Gothic" panose="020B0502020202020204" pitchFamily="34" charset="0"/>
              </a:rPr>
              <a:t>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0401" y="2622219"/>
            <a:ext cx="2062439" cy="901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18" y="5171421"/>
            <a:ext cx="1715595" cy="14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/>
        </p:nvSpPr>
        <p:spPr bwMode="auto">
          <a:xfrm>
            <a:off x="190500" y="398462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Corbel Bold" pitchFamily="-106" charset="0"/>
                <a:ea typeface="ＭＳ Ｐゴシック" pitchFamily="34" charset="-128"/>
                <a:cs typeface="ＭＳ Ｐゴシック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Corbel Bold" pitchFamily="-106" charset="0"/>
                <a:ea typeface="ＭＳ Ｐゴシック" pitchFamily="34" charset="-128"/>
                <a:cs typeface="ＭＳ Ｐゴシック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Corbel Bold" pitchFamily="-106" charset="0"/>
                <a:ea typeface="ＭＳ Ｐゴシック" pitchFamily="34" charset="-128"/>
                <a:cs typeface="ＭＳ Ｐゴシック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Corbel Bold" pitchFamily="-106" charset="0"/>
                <a:ea typeface="ＭＳ Ｐゴシック" pitchFamily="34" charset="-128"/>
                <a:cs typeface="ＭＳ Ｐゴシック" pitchFamily="-10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orbel Bold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orbel Bold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orbel Bold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orbel Bold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eaLnBrk="1" hangingPunct="1"/>
            <a:r>
              <a:rPr lang="en-GB" alt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Subtraction</a:t>
            </a:r>
          </a:p>
        </p:txBody>
      </p:sp>
      <p:sp>
        <p:nvSpPr>
          <p:cNvPr id="22" name="Content Placeholder 2"/>
          <p:cNvSpPr>
            <a:spLocks noGrp="1"/>
          </p:cNvSpPr>
          <p:nvPr/>
        </p:nvSpPr>
        <p:spPr bwMode="auto">
          <a:xfrm>
            <a:off x="438150" y="1754187"/>
            <a:ext cx="84963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>
                    <a:tint val="75000"/>
                  </a:schemeClr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Corbel" pitchFamily="34" charset="0"/>
                <a:ea typeface="ＭＳ Ｐゴシック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Corbel" pitchFamily="34" charset="0"/>
                <a:ea typeface="ＭＳ Ｐゴシック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Corbel" pitchFamily="34" charset="0"/>
                <a:ea typeface="ＭＳ Ｐゴシック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Corbel" pitchFamily="34" charset="0"/>
                <a:ea typeface="ＭＳ Ｐゴシック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Children need to understand the concept of subtraction, that it is:</a:t>
            </a:r>
          </a:p>
          <a:p>
            <a:pPr marL="342900" indent="-3429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Removal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of an 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amount from a larger group (</a:t>
            </a:r>
            <a:r>
              <a:rPr lang="en-US" sz="2400" b="1" u="sng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take away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)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Comparison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two amounts (</a:t>
            </a:r>
            <a:r>
              <a:rPr lang="en-US" sz="2400" b="1" u="sng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difference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)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  <a:ea typeface="MS PGothic" pitchFamily="34" charset="-128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They also need to understand and work with certain principles: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Inverse of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addition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Not commutative i.e. 5 - 3 ≠ 3 -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rPr>
              <a:t>5</a:t>
            </a:r>
            <a:endParaRPr lang="en-GB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1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9050"/>
            <a:ext cx="91440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 smtClean="0">
                <a:latin typeface="Century Gothic" panose="020B0502020202020204" pitchFamily="34" charset="0"/>
              </a:rPr>
              <a:t>Addition</a:t>
            </a:r>
            <a:endParaRPr lang="en-GB" altLang="en-US" sz="36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" y="1125538"/>
            <a:ext cx="8953499" cy="3816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Children need to understand the concept of addition, that it is: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Combining two or more groups to give a total or sum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Increasing an amount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They also need to understand and work with certain principles: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Inverse of subtraction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Commutative i.e. 5 + 3 = 3 + 5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endParaRPr lang="en-GB" sz="2400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endParaRPr lang="en-GB" sz="2400" b="1" dirty="0" smtClean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AN UNDERSTANDING OF PLACE VALUE</a:t>
            </a:r>
          </a:p>
        </p:txBody>
      </p:sp>
    </p:spTree>
    <p:extLst>
      <p:ext uri="{BB962C8B-B14F-4D97-AF65-F5344CB8AC3E}">
        <p14:creationId xmlns:p14="http://schemas.microsoft.com/office/powerpoint/2010/main" val="2493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8474"/>
            <a:ext cx="7715250" cy="67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0" y="704850"/>
            <a:ext cx="8728955" cy="5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-1"/>
            <a:ext cx="7044690" cy="6861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666222"/>
            <a:ext cx="819150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75686"/>
            <a:ext cx="9065853" cy="56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191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Calibri Light</vt:lpstr>
      <vt:lpstr>Century Gothic</vt:lpstr>
      <vt:lpstr>Wingdings</vt:lpstr>
      <vt:lpstr>Office Theme</vt:lpstr>
      <vt:lpstr>Addition and Subtraction in KS1</vt:lpstr>
      <vt:lpstr>Transition</vt:lpstr>
      <vt:lpstr>Maths Toolbox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and Subtraction in KS1</dc:title>
  <dc:creator>Lindsay Reeves</dc:creator>
  <cp:lastModifiedBy>Lindsay Reeves</cp:lastModifiedBy>
  <cp:revision>10</cp:revision>
  <dcterms:created xsi:type="dcterms:W3CDTF">2017-01-24T22:01:12Z</dcterms:created>
  <dcterms:modified xsi:type="dcterms:W3CDTF">2017-01-24T23:14:41Z</dcterms:modified>
</cp:coreProperties>
</file>