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8" r:id="rId2"/>
    <p:sldId id="356" r:id="rId3"/>
    <p:sldId id="343" r:id="rId4"/>
    <p:sldId id="358" r:id="rId5"/>
    <p:sldId id="375" r:id="rId6"/>
    <p:sldId id="344" r:id="rId7"/>
    <p:sldId id="357" r:id="rId8"/>
    <p:sldId id="377" r:id="rId9"/>
    <p:sldId id="376" r:id="rId10"/>
    <p:sldId id="378" r:id="rId11"/>
    <p:sldId id="380" r:id="rId12"/>
    <p:sldId id="359" r:id="rId13"/>
    <p:sldId id="361" r:id="rId14"/>
    <p:sldId id="367" r:id="rId15"/>
    <p:sldId id="259" r:id="rId16"/>
    <p:sldId id="352" r:id="rId17"/>
    <p:sldId id="363" r:id="rId18"/>
    <p:sldId id="362" r:id="rId19"/>
    <p:sldId id="372" r:id="rId20"/>
    <p:sldId id="323" r:id="rId21"/>
    <p:sldId id="364" r:id="rId22"/>
    <p:sldId id="366" r:id="rId23"/>
    <p:sldId id="368" r:id="rId24"/>
    <p:sldId id="373" r:id="rId25"/>
    <p:sldId id="370" r:id="rId26"/>
    <p:sldId id="374" r:id="rId27"/>
    <p:sldId id="365" r:id="rId28"/>
    <p:sldId id="369" r:id="rId29"/>
    <p:sldId id="371" r:id="rId30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1" autoAdjust="0"/>
    <p:restoredTop sz="73143" autoAdjust="0"/>
  </p:normalViewPr>
  <p:slideViewPr>
    <p:cSldViewPr snapToGrid="0">
      <p:cViewPr varScale="1">
        <p:scale>
          <a:sx n="47" d="100"/>
          <a:sy n="47" d="100"/>
        </p:scale>
        <p:origin x="15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42986-867E-43C2-B238-0BB931F0F7B5}" type="datetimeFigureOut">
              <a:rPr lang="en-GB" smtClean="0"/>
              <a:t>20/01/2018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A0378-2013-41B5-878D-BC0E521DF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568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E3EEB-F77A-4070-9C00-B6A87C7237E4}" type="datetimeFigureOut">
              <a:rPr lang="en-GB" smtClean="0"/>
              <a:t>20/01/2018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036D9-2ED8-4551-B409-EDA1AC7B59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979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036D9-2ED8-4551-B409-EDA1AC7B59D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804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036D9-2ED8-4551-B409-EDA1AC7B59D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676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AAA5-3458-4C2B-8BDC-F63A4E5C5A54}" type="datetimeFigureOut">
              <a:rPr lang="en-GB" smtClean="0"/>
              <a:t>20/01/2018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EE7F-A891-47CF-96A7-0D9A55BFE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259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AAA5-3458-4C2B-8BDC-F63A4E5C5A54}" type="datetimeFigureOut">
              <a:rPr lang="en-GB" smtClean="0"/>
              <a:t>20/01/2018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EE7F-A891-47CF-96A7-0D9A55BFE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65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AAA5-3458-4C2B-8BDC-F63A4E5C5A54}" type="datetimeFigureOut">
              <a:rPr lang="en-GB" smtClean="0"/>
              <a:t>20/01/2018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EE7F-A891-47CF-96A7-0D9A55BFE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33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AAA5-3458-4C2B-8BDC-F63A4E5C5A54}" type="datetimeFigureOut">
              <a:rPr lang="en-GB" smtClean="0"/>
              <a:t>20/01/2018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EE7F-A891-47CF-96A7-0D9A55BFE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13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AAA5-3458-4C2B-8BDC-F63A4E5C5A54}" type="datetimeFigureOut">
              <a:rPr lang="en-GB" smtClean="0"/>
              <a:t>20/01/2018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EE7F-A891-47CF-96A7-0D9A55BFE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99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AAA5-3458-4C2B-8BDC-F63A4E5C5A54}" type="datetimeFigureOut">
              <a:rPr lang="en-GB" smtClean="0"/>
              <a:t>20/01/2018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EE7F-A891-47CF-96A7-0D9A55BFE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99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AAA5-3458-4C2B-8BDC-F63A4E5C5A54}" type="datetimeFigureOut">
              <a:rPr lang="en-GB" smtClean="0"/>
              <a:t>20/01/2018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EE7F-A891-47CF-96A7-0D9A55BFE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175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AAA5-3458-4C2B-8BDC-F63A4E5C5A54}" type="datetimeFigureOut">
              <a:rPr lang="en-GB" smtClean="0"/>
              <a:t>20/01/2018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EE7F-A891-47CF-96A7-0D9A55BFE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68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AAA5-3458-4C2B-8BDC-F63A4E5C5A54}" type="datetimeFigureOut">
              <a:rPr lang="en-GB" smtClean="0"/>
              <a:t>20/01/2018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EE7F-A891-47CF-96A7-0D9A55BFE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83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AAA5-3458-4C2B-8BDC-F63A4E5C5A54}" type="datetimeFigureOut">
              <a:rPr lang="en-GB" smtClean="0"/>
              <a:t>20/01/2018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EE7F-A891-47CF-96A7-0D9A55BFE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64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AAA5-3458-4C2B-8BDC-F63A4E5C5A54}" type="datetimeFigureOut">
              <a:rPr lang="en-GB" smtClean="0"/>
              <a:t>20/01/2018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EE7F-A891-47CF-96A7-0D9A55BFE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91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1AAA5-3458-4C2B-8BDC-F63A4E5C5A54}" type="datetimeFigureOut">
              <a:rPr lang="en-GB" smtClean="0"/>
              <a:t>20/01/2018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9EE7F-A891-47CF-96A7-0D9A55BFE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85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b="1" dirty="0" smtClean="0">
                <a:solidFill>
                  <a:schemeClr val="bg1"/>
                </a:solidFill>
              </a:rPr>
              <a:t>Multiplication in </a:t>
            </a:r>
            <a:r>
              <a:rPr lang="en-GB" altLang="en-US" b="1" dirty="0" smtClean="0">
                <a:solidFill>
                  <a:schemeClr val="bg1"/>
                </a:solidFill>
              </a:rPr>
              <a:t>Year 1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44429"/>
            <a:ext cx="10515600" cy="5313571"/>
          </a:xfrm>
        </p:spPr>
        <p:txBody>
          <a:bodyPr>
            <a:normAutofit fontScale="92500" lnSpcReduction="20000"/>
          </a:bodyPr>
          <a:lstStyle/>
          <a:p>
            <a:r>
              <a:rPr lang="en-GB" altLang="en-US" sz="3600" b="1" i="1" dirty="0" smtClean="0"/>
              <a:t>Count in tens</a:t>
            </a:r>
            <a:r>
              <a:rPr lang="en-GB" altLang="en-US" sz="3600" b="1" i="1" dirty="0"/>
              <a:t>. </a:t>
            </a:r>
            <a:endParaRPr lang="en-GB" altLang="en-US" sz="3600" b="1" i="1" dirty="0" smtClean="0"/>
          </a:p>
          <a:p>
            <a:r>
              <a:rPr lang="en-GB" altLang="en-US" sz="3600" b="1" i="1" dirty="0" smtClean="0"/>
              <a:t>Recall </a:t>
            </a:r>
            <a:r>
              <a:rPr lang="en-GB" altLang="en-US" sz="3600" b="1" i="1" dirty="0"/>
              <a:t>and use multiplication facts for 10 and </a:t>
            </a:r>
            <a:r>
              <a:rPr lang="en-GB" altLang="en-US" sz="3600" b="1" i="1" dirty="0" smtClean="0"/>
              <a:t>x </a:t>
            </a:r>
            <a:r>
              <a:rPr lang="en-GB" altLang="en-US" sz="3600" b="1" i="1" dirty="0"/>
              <a:t>tables. </a:t>
            </a:r>
          </a:p>
          <a:p>
            <a:r>
              <a:rPr lang="en-GB" altLang="en-US" sz="3600" b="1" i="1" dirty="0" smtClean="0"/>
              <a:t>Count in twos - recognise odd/even numbers. </a:t>
            </a:r>
          </a:p>
          <a:p>
            <a:r>
              <a:rPr lang="en-GB" altLang="en-US" sz="3600" b="1" i="1" dirty="0" smtClean="0"/>
              <a:t>Recall and use multiplication facts for 2 x tables. </a:t>
            </a:r>
          </a:p>
          <a:p>
            <a:r>
              <a:rPr lang="en-GB" altLang="en-US" sz="3600" b="1" i="1" dirty="0" smtClean="0"/>
              <a:t>Count in fives. </a:t>
            </a:r>
          </a:p>
          <a:p>
            <a:r>
              <a:rPr lang="en-GB" altLang="en-US" sz="3600" b="1" i="1" dirty="0" smtClean="0"/>
              <a:t>Recall and use multiplication facts for the 5x table.</a:t>
            </a:r>
          </a:p>
          <a:p>
            <a:r>
              <a:rPr lang="en-GB" altLang="en-US" sz="3600" b="1" i="1" dirty="0" smtClean="0"/>
              <a:t>Know that multiplication can be done in any order (commutative). </a:t>
            </a:r>
            <a:endParaRPr lang="en-GB" altLang="en-US" sz="3600" b="1" i="1" dirty="0" smtClean="0"/>
          </a:p>
          <a:p>
            <a:endParaRPr lang="en-GB" altLang="en-US" sz="2000" i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3600" b="1" dirty="0" smtClean="0">
                <a:solidFill>
                  <a:srgbClr val="FFFF00"/>
                </a:solidFill>
              </a:rPr>
              <a:t>using </a:t>
            </a:r>
            <a:r>
              <a:rPr lang="en-GB" sz="3600" b="1" dirty="0">
                <a:solidFill>
                  <a:srgbClr val="FFFF00"/>
                </a:solidFill>
              </a:rPr>
              <a:t>concrete objects, pictorial representations and arrays with the support of the </a:t>
            </a:r>
            <a:r>
              <a:rPr lang="en-GB" sz="3600" b="1" dirty="0" smtClean="0">
                <a:solidFill>
                  <a:srgbClr val="FFFF00"/>
                </a:solidFill>
              </a:rPr>
              <a:t>teacher</a:t>
            </a:r>
            <a:endParaRPr lang="en-GB" altLang="en-US" sz="3600" dirty="0">
              <a:solidFill>
                <a:srgbClr val="FFFF00"/>
              </a:solidFill>
            </a:endParaRPr>
          </a:p>
          <a:p>
            <a:pPr algn="ctr"/>
            <a:endParaRPr lang="en-GB" altLang="en-US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alt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GB" altLang="en-US" dirty="0" smtClean="0">
              <a:solidFill>
                <a:schemeClr val="bg1"/>
              </a:solidFill>
            </a:endParaRPr>
          </a:p>
          <a:p>
            <a:pPr marL="0" indent="0" eaLnBrk="1" hangingPunct="1">
              <a:buNone/>
            </a:pPr>
            <a:endParaRPr lang="en-GB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9712" y="23368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Clare is working out  19 – 12 = She begins building both numbers with base 10. Explain why she doesn’t need to do this.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645532"/>
            <a:ext cx="45429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Reasoning </a:t>
            </a:r>
            <a:endParaRPr lang="en-GB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453" t="43614" r="49949" b="43071"/>
          <a:stretch/>
        </p:blipFill>
        <p:spPr>
          <a:xfrm>
            <a:off x="5698441" y="574261"/>
            <a:ext cx="5791194" cy="1762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384" t="43071" r="35476" b="25764"/>
          <a:stretch/>
        </p:blipFill>
        <p:spPr>
          <a:xfrm>
            <a:off x="436658" y="3156109"/>
            <a:ext cx="7630382" cy="333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6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9712" y="23368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Clare is working out  19 – 12 = She begins building both numbers with base 10. Explain why she doesn’t need to do this.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645532"/>
            <a:ext cx="45429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MASTERY </a:t>
            </a:r>
            <a:endParaRPr lang="en-GB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139" t="37328" r="32131" b="49910"/>
          <a:stretch/>
        </p:blipFill>
        <p:spPr>
          <a:xfrm>
            <a:off x="783293" y="1746382"/>
            <a:ext cx="10625413" cy="1784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852767"/>
            <a:ext cx="5558308" cy="221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3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b="1" dirty="0" smtClean="0">
                <a:solidFill>
                  <a:schemeClr val="bg1"/>
                </a:solidFill>
              </a:rPr>
              <a:t>Multiplication in </a:t>
            </a:r>
            <a:r>
              <a:rPr lang="en-GB" altLang="en-US" b="1" dirty="0" smtClean="0">
                <a:solidFill>
                  <a:schemeClr val="bg1"/>
                </a:solidFill>
              </a:rPr>
              <a:t>Year </a:t>
            </a:r>
            <a:r>
              <a:rPr lang="en-GB" altLang="en-US" b="1" dirty="0" smtClean="0">
                <a:solidFill>
                  <a:schemeClr val="bg1"/>
                </a:solidFill>
              </a:rPr>
              <a:t>2 </a:t>
            </a:r>
            <a:endParaRPr lang="en-GB" altLang="en-US" b="1" dirty="0" smtClean="0">
              <a:solidFill>
                <a:schemeClr val="bg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10515600" cy="5313571"/>
          </a:xfrm>
        </p:spPr>
        <p:txBody>
          <a:bodyPr>
            <a:normAutofit/>
          </a:bodyPr>
          <a:lstStyle/>
          <a:p>
            <a:r>
              <a:rPr lang="en-GB" altLang="en-US" sz="3600" b="1" i="1" dirty="0" smtClean="0"/>
              <a:t>Recall and use multiplication facts for the 10, 2 and 5x table mentally. </a:t>
            </a:r>
          </a:p>
          <a:p>
            <a:pPr marL="0" indent="0">
              <a:buNone/>
            </a:pPr>
            <a:endParaRPr lang="en-GB" altLang="en-US" sz="3600" b="1" i="1" dirty="0" smtClean="0"/>
          </a:p>
          <a:p>
            <a:r>
              <a:rPr lang="en-GB" altLang="en-US" sz="3600" b="1" i="1" dirty="0" smtClean="0"/>
              <a:t>Know that multiplication can be done in any order (commutative). </a:t>
            </a:r>
          </a:p>
          <a:p>
            <a:endParaRPr lang="en-GB" altLang="en-US" sz="3600" b="1" i="1" dirty="0"/>
          </a:p>
          <a:p>
            <a:r>
              <a:rPr lang="en-GB" altLang="en-US" sz="3600" b="1" i="1" dirty="0" smtClean="0"/>
              <a:t>Solve problems in a range of contexts including quantities, money and measures. </a:t>
            </a:r>
            <a:endParaRPr lang="en-GB" altLang="en-US" sz="3600" b="1" i="1" dirty="0" smtClean="0"/>
          </a:p>
          <a:p>
            <a:endParaRPr lang="en-GB" altLang="en-US" sz="2000" i="1" dirty="0" smtClean="0">
              <a:solidFill>
                <a:schemeClr val="bg1"/>
              </a:solidFill>
            </a:endParaRPr>
          </a:p>
          <a:p>
            <a:pPr algn="ctr"/>
            <a:endParaRPr lang="en-GB" altLang="en-US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alt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GB" altLang="en-US" dirty="0" smtClean="0">
              <a:solidFill>
                <a:schemeClr val="bg1"/>
              </a:solidFill>
            </a:endParaRPr>
          </a:p>
          <a:p>
            <a:pPr marL="0" indent="0" eaLnBrk="1" hangingPunct="1">
              <a:buNone/>
            </a:pPr>
            <a:endParaRPr lang="en-GB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0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b="1" dirty="0" smtClean="0">
                <a:solidFill>
                  <a:schemeClr val="bg1"/>
                </a:solidFill>
              </a:rPr>
              <a:t>Division in </a:t>
            </a:r>
            <a:r>
              <a:rPr lang="en-GB" altLang="en-US" b="1" dirty="0" smtClean="0">
                <a:solidFill>
                  <a:schemeClr val="bg1"/>
                </a:solidFill>
              </a:rPr>
              <a:t>Year </a:t>
            </a:r>
            <a:r>
              <a:rPr lang="en-GB" altLang="en-US" b="1" dirty="0" smtClean="0">
                <a:solidFill>
                  <a:schemeClr val="bg1"/>
                </a:solidFill>
              </a:rPr>
              <a:t>2 </a:t>
            </a:r>
            <a:endParaRPr lang="en-GB" altLang="en-US" b="1" dirty="0" smtClean="0">
              <a:solidFill>
                <a:schemeClr val="bg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10515600" cy="4875213"/>
          </a:xfrm>
        </p:spPr>
        <p:txBody>
          <a:bodyPr>
            <a:normAutofit/>
          </a:bodyPr>
          <a:lstStyle/>
          <a:p>
            <a:pPr eaLnBrk="1" hangingPunct="1"/>
            <a:endParaRPr lang="en-GB" altLang="en-US" dirty="0" smtClean="0">
              <a:solidFill>
                <a:schemeClr val="bg1"/>
              </a:solidFill>
            </a:endParaRPr>
          </a:p>
          <a:p>
            <a:r>
              <a:rPr lang="en-GB" altLang="en-US" sz="3600" b="1" i="1" dirty="0" smtClean="0"/>
              <a:t>Recall </a:t>
            </a:r>
            <a:r>
              <a:rPr lang="en-GB" altLang="en-US" sz="3600" b="1" i="1" dirty="0" smtClean="0"/>
              <a:t>division facts for the 10 x, 2x and 5x tables. </a:t>
            </a:r>
          </a:p>
          <a:p>
            <a:endParaRPr lang="en-GB" altLang="en-US" sz="3600" b="1" i="1" dirty="0" smtClean="0"/>
          </a:p>
          <a:p>
            <a:r>
              <a:rPr lang="en-GB" altLang="en-US" sz="3600" b="1" i="1" dirty="0" smtClean="0"/>
              <a:t>Understand that division cannot be done in any order. </a:t>
            </a:r>
          </a:p>
          <a:p>
            <a:endParaRPr lang="en-GB" altLang="en-US" sz="3600" b="1" i="1" dirty="0" smtClean="0"/>
          </a:p>
          <a:p>
            <a:r>
              <a:rPr lang="en-GB" altLang="en-US" sz="3600" b="1" i="1" dirty="0" smtClean="0"/>
              <a:t>Solve word problems involving division in a range of contexts; quantities, money and measures. </a:t>
            </a:r>
          </a:p>
          <a:p>
            <a:endParaRPr lang="en-GB" altLang="en-US" sz="2000" i="1" dirty="0" smtClean="0">
              <a:solidFill>
                <a:schemeClr val="bg1"/>
              </a:solidFill>
            </a:endParaRPr>
          </a:p>
          <a:p>
            <a:pPr eaLnBrk="1" hangingPunct="1"/>
            <a:endParaRPr lang="en-GB" altLang="en-US" dirty="0" smtClean="0">
              <a:solidFill>
                <a:schemeClr val="bg1"/>
              </a:solidFill>
            </a:endParaRPr>
          </a:p>
          <a:p>
            <a:pPr marL="0" indent="0" eaLnBrk="1" hangingPunct="1">
              <a:buNone/>
            </a:pPr>
            <a:endParaRPr lang="en-GB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6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b="1" dirty="0" smtClean="0">
                <a:solidFill>
                  <a:schemeClr val="bg1"/>
                </a:solidFill>
              </a:rPr>
              <a:t>Multiplication and Division </a:t>
            </a:r>
            <a:br>
              <a:rPr lang="en-GB" altLang="en-US" b="1" dirty="0" smtClean="0">
                <a:solidFill>
                  <a:schemeClr val="bg1"/>
                </a:solidFill>
              </a:rPr>
            </a:br>
            <a:r>
              <a:rPr lang="en-GB" altLang="en-US" b="1" dirty="0" smtClean="0">
                <a:solidFill>
                  <a:schemeClr val="bg1"/>
                </a:solidFill>
              </a:rPr>
              <a:t>in </a:t>
            </a:r>
            <a:r>
              <a:rPr lang="en-GB" altLang="en-US" b="1" dirty="0" smtClean="0">
                <a:solidFill>
                  <a:schemeClr val="bg1"/>
                </a:solidFill>
              </a:rPr>
              <a:t>Year </a:t>
            </a:r>
            <a:r>
              <a:rPr lang="en-GB" altLang="en-US" b="1" dirty="0" smtClean="0">
                <a:solidFill>
                  <a:schemeClr val="bg1"/>
                </a:solidFill>
              </a:rPr>
              <a:t>2 </a:t>
            </a:r>
            <a:r>
              <a:rPr lang="en-GB" altLang="en-US" b="1" dirty="0" smtClean="0">
                <a:solidFill>
                  <a:srgbClr val="FFFF00"/>
                </a:solidFill>
              </a:rPr>
              <a:t>Greater Depth </a:t>
            </a:r>
            <a:endParaRPr lang="en-GB" altLang="en-US" b="1" dirty="0" smtClean="0">
              <a:solidFill>
                <a:srgbClr val="FFFF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108131"/>
            <a:ext cx="10515600" cy="5313571"/>
          </a:xfrm>
        </p:spPr>
        <p:txBody>
          <a:bodyPr>
            <a:normAutofit/>
          </a:bodyPr>
          <a:lstStyle/>
          <a:p>
            <a:r>
              <a:rPr lang="en-GB" altLang="en-US" sz="3600" b="1" i="1" dirty="0" smtClean="0"/>
              <a:t>Count in multiples of 3. </a:t>
            </a:r>
          </a:p>
          <a:p>
            <a:endParaRPr lang="en-GB" altLang="en-US" sz="3600" b="1" i="1" dirty="0" smtClean="0"/>
          </a:p>
          <a:p>
            <a:r>
              <a:rPr lang="en-GB" altLang="en-US" sz="3600" b="1" i="1" dirty="0" smtClean="0"/>
              <a:t>Recall facts for the 3 x table.</a:t>
            </a:r>
          </a:p>
          <a:p>
            <a:endParaRPr lang="en-GB" altLang="en-US" sz="3600" b="1" i="1" dirty="0"/>
          </a:p>
          <a:p>
            <a:r>
              <a:rPr lang="en-GB" altLang="en-US" sz="3600" b="1" i="1" dirty="0" smtClean="0"/>
              <a:t>Count in multiples of 4. </a:t>
            </a:r>
          </a:p>
          <a:p>
            <a:endParaRPr lang="en-GB" altLang="en-US" sz="3600" b="1" i="1" dirty="0"/>
          </a:p>
          <a:p>
            <a:r>
              <a:rPr lang="en-GB" altLang="en-US" sz="3600" b="1" i="1" dirty="0" smtClean="0"/>
              <a:t>Recall facts for the 4 x table.  </a:t>
            </a:r>
          </a:p>
          <a:p>
            <a:pPr marL="0" indent="0">
              <a:buNone/>
            </a:pPr>
            <a:endParaRPr lang="en-GB" altLang="en-US" sz="2000" i="1" dirty="0" smtClean="0">
              <a:solidFill>
                <a:schemeClr val="bg1"/>
              </a:solidFill>
            </a:endParaRPr>
          </a:p>
          <a:p>
            <a:pPr algn="ctr"/>
            <a:endParaRPr lang="en-GB" altLang="en-US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alt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GB" altLang="en-US" dirty="0" smtClean="0">
              <a:solidFill>
                <a:schemeClr val="bg1"/>
              </a:solidFill>
            </a:endParaRPr>
          </a:p>
          <a:p>
            <a:pPr marL="0" indent="0" eaLnBrk="1" hangingPunct="1">
              <a:buNone/>
            </a:pPr>
            <a:endParaRPr lang="en-GB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9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b="1" dirty="0" smtClean="0">
                <a:solidFill>
                  <a:schemeClr val="bg1"/>
                </a:solidFill>
              </a:rPr>
              <a:t>Year 2 SATs – May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386" t="10466" r="35610" b="17113"/>
          <a:stretch/>
        </p:blipFill>
        <p:spPr>
          <a:xfrm rot="21087510">
            <a:off x="1484072" y="1734577"/>
            <a:ext cx="3344223" cy="46947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5386" t="10863" r="36056" b="16716"/>
          <a:stretch/>
        </p:blipFill>
        <p:spPr>
          <a:xfrm rot="536989">
            <a:off x="6795273" y="1668798"/>
            <a:ext cx="3385045" cy="482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3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chemeClr val="bg1"/>
                </a:solidFill>
              </a:rPr>
              <a:t>Multiplication SATs </a:t>
            </a:r>
            <a:r>
              <a:rPr lang="en-GB" altLang="en-US" b="1" dirty="0" smtClean="0">
                <a:solidFill>
                  <a:schemeClr val="bg1"/>
                </a:solidFill>
              </a:rPr>
              <a:t>Questions – Arithmetic Paper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231" t="21060" r="23671" b="19973"/>
          <a:stretch/>
        </p:blipFill>
        <p:spPr>
          <a:xfrm>
            <a:off x="838200" y="1690688"/>
            <a:ext cx="3824270" cy="24336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2704" t="18342" r="24893" b="23234"/>
          <a:stretch/>
        </p:blipFill>
        <p:spPr>
          <a:xfrm>
            <a:off x="7516556" y="1490870"/>
            <a:ext cx="3837244" cy="2405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2856" t="24864" r="24741" b="16983"/>
          <a:stretch/>
        </p:blipFill>
        <p:spPr>
          <a:xfrm>
            <a:off x="5049077" y="4124314"/>
            <a:ext cx="3967370" cy="247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8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chemeClr val="bg1"/>
                </a:solidFill>
              </a:rPr>
              <a:t>Multiplication SATs </a:t>
            </a:r>
            <a:r>
              <a:rPr lang="en-GB" altLang="en-US" b="1" dirty="0" smtClean="0">
                <a:solidFill>
                  <a:schemeClr val="bg1"/>
                </a:solidFill>
              </a:rPr>
              <a:t>Questions – Arithmetic Paper </a:t>
            </a:r>
            <a:r>
              <a:rPr lang="en-GB" altLang="en-US" b="1" dirty="0" smtClean="0">
                <a:solidFill>
                  <a:schemeClr val="bg1"/>
                </a:solidFill>
              </a:rPr>
              <a:t> </a:t>
            </a:r>
            <a:r>
              <a:rPr lang="en-GB" altLang="en-US" b="1" dirty="0" smtClean="0">
                <a:solidFill>
                  <a:srgbClr val="FFFF00"/>
                </a:solidFill>
              </a:rPr>
              <a:t>Greater Depth</a:t>
            </a:r>
            <a:endParaRPr lang="en-GB" altLang="en-US" b="1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384" t="21060" r="23518" b="21060"/>
          <a:stretch/>
        </p:blipFill>
        <p:spPr>
          <a:xfrm>
            <a:off x="838200" y="2302555"/>
            <a:ext cx="4492488" cy="280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chemeClr val="bg1"/>
                </a:solidFill>
              </a:rPr>
              <a:t>Division SATs </a:t>
            </a:r>
            <a:r>
              <a:rPr lang="en-GB" altLang="en-US" b="1" dirty="0" smtClean="0">
                <a:solidFill>
                  <a:schemeClr val="bg1"/>
                </a:solidFill>
              </a:rPr>
              <a:t>Questions – Arithmetic Paper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231" t="33832" r="23365" b="8016"/>
          <a:stretch/>
        </p:blipFill>
        <p:spPr>
          <a:xfrm>
            <a:off x="997226" y="1443844"/>
            <a:ext cx="3960557" cy="24710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2856" t="15897" r="25046" b="25951"/>
          <a:stretch/>
        </p:blipFill>
        <p:spPr>
          <a:xfrm>
            <a:off x="7613374" y="1345028"/>
            <a:ext cx="4094924" cy="25698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4384" t="23505" r="23518" b="18614"/>
          <a:stretch/>
        </p:blipFill>
        <p:spPr>
          <a:xfrm>
            <a:off x="4119444" y="4090579"/>
            <a:ext cx="4130034" cy="257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0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solidFill>
                  <a:schemeClr val="bg1"/>
                </a:solidFill>
              </a:rPr>
              <a:t>SATs </a:t>
            </a:r>
            <a:r>
              <a:rPr lang="en-GB" altLang="en-US" b="1" dirty="0" smtClean="0">
                <a:solidFill>
                  <a:schemeClr val="bg1"/>
                </a:solidFill>
              </a:rPr>
              <a:t>Questions – Reasoning Paper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273" t="30027" r="36810" b="38451"/>
          <a:stretch/>
        </p:blipFill>
        <p:spPr>
          <a:xfrm>
            <a:off x="2756108" y="1888434"/>
            <a:ext cx="8597692" cy="449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0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b="1" dirty="0" smtClean="0">
                <a:solidFill>
                  <a:schemeClr val="bg1"/>
                </a:solidFill>
              </a:rPr>
              <a:t>Multiplication &amp; in </a:t>
            </a:r>
            <a:r>
              <a:rPr lang="en-GB" altLang="en-US" b="1" dirty="0" smtClean="0">
                <a:solidFill>
                  <a:schemeClr val="bg1"/>
                </a:solidFill>
              </a:rPr>
              <a:t>Year 1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10515600" cy="48752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altLang="en-US" sz="4000" i="1" dirty="0" smtClean="0"/>
              <a:t>Concrete </a:t>
            </a:r>
            <a:r>
              <a:rPr lang="en-GB" altLang="en-US" sz="4000" i="1" dirty="0"/>
              <a:t>– Pictorial - Abstract</a:t>
            </a:r>
          </a:p>
          <a:p>
            <a:pPr marL="0" indent="0" algn="ctr">
              <a:buNone/>
            </a:pPr>
            <a:endParaRPr lang="en-GB" altLang="en-US" sz="1200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altLang="en-US" sz="1600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altLang="en-US" dirty="0">
              <a:solidFill>
                <a:schemeClr val="bg1"/>
              </a:solidFill>
            </a:endParaRPr>
          </a:p>
          <a:p>
            <a:pPr algn="ctr"/>
            <a:endParaRPr lang="en-GB" alt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altLang="en-US" dirty="0">
              <a:solidFill>
                <a:schemeClr val="bg1"/>
              </a:solidFill>
            </a:endParaRPr>
          </a:p>
          <a:p>
            <a:pPr eaLnBrk="1" hangingPunct="1"/>
            <a:endParaRPr lang="en-GB" alt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altLang="en-US" sz="2000" i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altLang="en-US" sz="3600" dirty="0">
              <a:solidFill>
                <a:schemeClr val="bg1"/>
              </a:solidFill>
            </a:endParaRPr>
          </a:p>
          <a:p>
            <a:pPr algn="ctr"/>
            <a:endParaRPr lang="en-GB" altLang="en-US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alt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GB" altLang="en-US" dirty="0" smtClean="0">
              <a:solidFill>
                <a:schemeClr val="bg1"/>
              </a:solidFill>
            </a:endParaRPr>
          </a:p>
          <a:p>
            <a:pPr marL="0" indent="0" eaLnBrk="1" hangingPunct="1">
              <a:buNone/>
            </a:pPr>
            <a:endParaRPr lang="en-GB" altLang="en-US" dirty="0" smtClean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35618" t="18633" r="37966" b="621"/>
          <a:stretch/>
        </p:blipFill>
        <p:spPr>
          <a:xfrm>
            <a:off x="838200" y="2060955"/>
            <a:ext cx="1908313" cy="41346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7387" y="2805346"/>
            <a:ext cx="1444877" cy="26458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9468" t="27348" r="65082" b="32547"/>
          <a:stretch/>
        </p:blipFill>
        <p:spPr>
          <a:xfrm>
            <a:off x="4595190" y="2593695"/>
            <a:ext cx="3001619" cy="360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9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chemeClr val="bg1"/>
                </a:solidFill>
              </a:rPr>
              <a:t>Multiplication </a:t>
            </a:r>
            <a:r>
              <a:rPr lang="en-GB" altLang="en-US" b="1" dirty="0" smtClean="0">
                <a:solidFill>
                  <a:schemeClr val="bg1"/>
                </a:solidFill>
              </a:rPr>
              <a:t>SATs Questions – Reasoning Paper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384" t="27311" r="30393" b="10190"/>
          <a:stretch/>
        </p:blipFill>
        <p:spPr>
          <a:xfrm>
            <a:off x="2504660" y="1232451"/>
            <a:ext cx="7076662" cy="549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2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chemeClr val="bg1"/>
                </a:solidFill>
              </a:rPr>
              <a:t>Multiplication </a:t>
            </a:r>
            <a:r>
              <a:rPr lang="en-GB" altLang="en-US" b="1" dirty="0" smtClean="0">
                <a:solidFill>
                  <a:schemeClr val="bg1"/>
                </a:solidFill>
              </a:rPr>
              <a:t>SATs Questions – Reasoning Paper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8745" t="19158" r="42005" b="5299"/>
          <a:stretch/>
        </p:blipFill>
        <p:spPr>
          <a:xfrm>
            <a:off x="4631635" y="1172817"/>
            <a:ext cx="2504661" cy="552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chemeClr val="bg1"/>
                </a:solidFill>
              </a:rPr>
              <a:t>Multiplication </a:t>
            </a:r>
            <a:r>
              <a:rPr lang="en-GB" altLang="en-US" b="1" dirty="0" smtClean="0">
                <a:solidFill>
                  <a:schemeClr val="bg1"/>
                </a:solidFill>
              </a:rPr>
              <a:t>SATs Questions – Reasoning Paper </a:t>
            </a:r>
            <a:r>
              <a:rPr lang="en-GB" altLang="en-US" b="1" dirty="0" smtClean="0">
                <a:solidFill>
                  <a:srgbClr val="FFFF00"/>
                </a:solidFill>
              </a:rPr>
              <a:t>Greater Depth </a:t>
            </a:r>
            <a:endParaRPr lang="en-GB" altLang="en-US" b="1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496" t="13179" r="36810" b="5299"/>
          <a:stretch/>
        </p:blipFill>
        <p:spPr>
          <a:xfrm>
            <a:off x="6380922" y="1360827"/>
            <a:ext cx="3637721" cy="509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1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chemeClr val="bg1"/>
                </a:solidFill>
              </a:rPr>
              <a:t>Multiplication </a:t>
            </a:r>
            <a:r>
              <a:rPr lang="en-GB" altLang="en-US" b="1" dirty="0" smtClean="0">
                <a:solidFill>
                  <a:schemeClr val="bg1"/>
                </a:solidFill>
              </a:rPr>
              <a:t>SATs Questions – Reasoning Paper </a:t>
            </a:r>
            <a:r>
              <a:rPr lang="en-GB" altLang="en-US" b="1" dirty="0" smtClean="0">
                <a:solidFill>
                  <a:srgbClr val="FFFF00"/>
                </a:solidFill>
              </a:rPr>
              <a:t>Greater Depth </a:t>
            </a:r>
            <a:endParaRPr lang="en-GB" altLang="en-US" b="1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6454" t="41168" r="40629" b="15082"/>
          <a:stretch/>
        </p:blipFill>
        <p:spPr>
          <a:xfrm>
            <a:off x="6261652" y="1232452"/>
            <a:ext cx="5092148" cy="546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6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chemeClr val="bg1"/>
                </a:solidFill>
              </a:rPr>
              <a:t>Multiplication </a:t>
            </a:r>
            <a:r>
              <a:rPr lang="en-GB" altLang="en-US" b="1" dirty="0" smtClean="0">
                <a:solidFill>
                  <a:schemeClr val="bg1"/>
                </a:solidFill>
              </a:rPr>
              <a:t>SATs Questions – Reasoning Paper </a:t>
            </a:r>
            <a:r>
              <a:rPr lang="en-GB" altLang="en-US" b="1" dirty="0" smtClean="0">
                <a:solidFill>
                  <a:srgbClr val="FFFF00"/>
                </a:solidFill>
              </a:rPr>
              <a:t>Greater Depth </a:t>
            </a:r>
            <a:endParaRPr lang="en-GB" altLang="en-US" b="1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343" t="42799" r="35894" b="30571"/>
          <a:stretch/>
        </p:blipFill>
        <p:spPr>
          <a:xfrm>
            <a:off x="1837386" y="2286000"/>
            <a:ext cx="8517228" cy="37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7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chemeClr val="bg1"/>
                </a:solidFill>
              </a:rPr>
              <a:t>Multiplication </a:t>
            </a:r>
            <a:r>
              <a:rPr lang="en-GB" altLang="en-US" b="1" dirty="0" smtClean="0">
                <a:solidFill>
                  <a:schemeClr val="bg1"/>
                </a:solidFill>
              </a:rPr>
              <a:t>SATs Questions – Reasoning Paper </a:t>
            </a:r>
            <a:r>
              <a:rPr lang="en-GB" altLang="en-US" b="1" dirty="0" smtClean="0">
                <a:solidFill>
                  <a:srgbClr val="FFFF00"/>
                </a:solidFill>
              </a:rPr>
              <a:t>Greater Depth </a:t>
            </a:r>
            <a:endParaRPr lang="en-GB" altLang="en-US" b="1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7065" t="65625" r="43227" b="17799"/>
          <a:stretch/>
        </p:blipFill>
        <p:spPr>
          <a:xfrm>
            <a:off x="1550504" y="2305878"/>
            <a:ext cx="7613374" cy="360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3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chemeClr val="bg1"/>
                </a:solidFill>
              </a:rPr>
              <a:t>Multiplication </a:t>
            </a:r>
            <a:r>
              <a:rPr lang="en-GB" altLang="en-US" b="1" dirty="0" smtClean="0">
                <a:solidFill>
                  <a:schemeClr val="bg1"/>
                </a:solidFill>
              </a:rPr>
              <a:t>SATs Questions – Reasoning Paper </a:t>
            </a:r>
            <a:r>
              <a:rPr lang="en-GB" altLang="en-US" b="1" dirty="0" smtClean="0">
                <a:solidFill>
                  <a:srgbClr val="FFFF00"/>
                </a:solidFill>
              </a:rPr>
              <a:t>Greater Depth </a:t>
            </a:r>
            <a:endParaRPr lang="en-GB" altLang="en-US" b="1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954" t="28125" r="35435" b="17256"/>
          <a:stretch/>
        </p:blipFill>
        <p:spPr>
          <a:xfrm>
            <a:off x="5813154" y="1232452"/>
            <a:ext cx="5787444" cy="528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chemeClr val="bg1"/>
                </a:solidFill>
              </a:rPr>
              <a:t>Division </a:t>
            </a:r>
            <a:r>
              <a:rPr lang="en-GB" altLang="en-US" b="1" dirty="0" smtClean="0">
                <a:solidFill>
                  <a:schemeClr val="bg1"/>
                </a:solidFill>
              </a:rPr>
              <a:t>SATs Questions – Reasoning Paper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7334" t="19193" r="40171" b="44701"/>
          <a:stretch/>
        </p:blipFill>
        <p:spPr>
          <a:xfrm>
            <a:off x="3243470" y="1690688"/>
            <a:ext cx="5705060" cy="514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chemeClr val="bg1"/>
                </a:solidFill>
              </a:rPr>
              <a:t>Division </a:t>
            </a:r>
            <a:r>
              <a:rPr lang="en-GB" altLang="en-US" b="1" dirty="0" smtClean="0">
                <a:solidFill>
                  <a:schemeClr val="bg1"/>
                </a:solidFill>
              </a:rPr>
              <a:t>SATs Questions – Reasoning Paper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148" t="16440" r="40630" b="25136"/>
          <a:stretch/>
        </p:blipFill>
        <p:spPr>
          <a:xfrm>
            <a:off x="4217503" y="1371599"/>
            <a:ext cx="3756993" cy="531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9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chemeClr val="bg1"/>
                </a:solidFill>
              </a:rPr>
              <a:t>Division </a:t>
            </a:r>
            <a:r>
              <a:rPr lang="en-GB" altLang="en-US" b="1" dirty="0" smtClean="0">
                <a:solidFill>
                  <a:schemeClr val="bg1"/>
                </a:solidFill>
              </a:rPr>
              <a:t>SATs Questions – Reasoning Paper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542" y="1470991"/>
            <a:ext cx="6783579" cy="523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9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9712" y="23368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Clare is working out  19 – 12 = She begins building both numbers with base 10. Explain why she doesn’t need to do this.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645532"/>
            <a:ext cx="8746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Multiplication Problem Solving </a:t>
            </a:r>
            <a:r>
              <a:rPr lang="en-GB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endParaRPr lang="en-GB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6162" t="38723" r="26879" b="51766"/>
          <a:stretch/>
        </p:blipFill>
        <p:spPr>
          <a:xfrm>
            <a:off x="914400" y="1810935"/>
            <a:ext cx="5289856" cy="16679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568" y="2336800"/>
            <a:ext cx="4019394" cy="359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4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9712" y="23368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Clare is working out  19 – 12 = She begins building both numbers with base 10. Explain why she doesn’t need to do this.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645532"/>
            <a:ext cx="45429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Reasoning </a:t>
            </a:r>
            <a:endParaRPr lang="en-GB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384" t="38179" r="45671" b="33831"/>
          <a:stretch/>
        </p:blipFill>
        <p:spPr>
          <a:xfrm>
            <a:off x="336732" y="3429000"/>
            <a:ext cx="6083202" cy="3196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8018" t="54771" r="46645" b="31033"/>
          <a:stretch/>
        </p:blipFill>
        <p:spPr>
          <a:xfrm>
            <a:off x="5864086" y="954156"/>
            <a:ext cx="5426765" cy="170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6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00000">
            <a:off x="1509712" y="23368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Clare is working out  19 – 12 = She begins building both numbers with base 10. Explain why she doesn’t need to do this.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645532"/>
            <a:ext cx="9044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Multiplication Problem Solving </a:t>
            </a:r>
            <a:r>
              <a:rPr lang="en-GB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endParaRPr lang="en-GB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384" t="38179" r="51171" b="50951"/>
          <a:stretch/>
        </p:blipFill>
        <p:spPr>
          <a:xfrm>
            <a:off x="914400" y="2042637"/>
            <a:ext cx="6838123" cy="17095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12" y="4037741"/>
            <a:ext cx="5319712" cy="196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9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9712" y="23368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Clare is working out  19 – 12 = She begins building both numbers with base 10. Explain why she doesn’t need to do this.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645532"/>
            <a:ext cx="45429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Reasoning </a:t>
            </a:r>
            <a:endParaRPr lang="en-GB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287" t="31114" r="43991" b="50136"/>
          <a:stretch/>
        </p:blipFill>
        <p:spPr>
          <a:xfrm>
            <a:off x="5556762" y="455196"/>
            <a:ext cx="6288143" cy="230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3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b="1" dirty="0" smtClean="0">
                <a:solidFill>
                  <a:schemeClr val="bg1"/>
                </a:solidFill>
              </a:rPr>
              <a:t>Division in </a:t>
            </a:r>
            <a:r>
              <a:rPr lang="en-GB" altLang="en-US" b="1" dirty="0" smtClean="0">
                <a:solidFill>
                  <a:schemeClr val="bg1"/>
                </a:solidFill>
              </a:rPr>
              <a:t>Year 1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10515600" cy="4875213"/>
          </a:xfrm>
        </p:spPr>
        <p:txBody>
          <a:bodyPr>
            <a:normAutofit/>
          </a:bodyPr>
          <a:lstStyle/>
          <a:p>
            <a:pPr eaLnBrk="1" hangingPunct="1"/>
            <a:endParaRPr lang="en-GB" altLang="en-US" dirty="0" smtClean="0">
              <a:solidFill>
                <a:schemeClr val="bg1"/>
              </a:solidFill>
            </a:endParaRPr>
          </a:p>
          <a:p>
            <a:r>
              <a:rPr lang="en-GB" altLang="en-US" sz="3600" b="1" i="1" dirty="0" smtClean="0"/>
              <a:t>Derive division facts for the 10 x tables. </a:t>
            </a:r>
          </a:p>
          <a:p>
            <a:r>
              <a:rPr lang="en-GB" altLang="en-US" sz="3600" b="1" i="1" dirty="0" smtClean="0"/>
              <a:t>Derive division facts for the 2 x tables.</a:t>
            </a:r>
          </a:p>
          <a:p>
            <a:r>
              <a:rPr lang="en-GB" altLang="en-US" sz="3600" b="1" i="1" dirty="0" smtClean="0"/>
              <a:t>Solve word problems. </a:t>
            </a:r>
          </a:p>
          <a:p>
            <a:r>
              <a:rPr lang="en-GB" altLang="en-US" sz="3600" b="1" i="1" dirty="0" smtClean="0"/>
              <a:t>Understand that division cannot be done in any order. </a:t>
            </a:r>
          </a:p>
          <a:p>
            <a:r>
              <a:rPr lang="en-GB" altLang="en-US" sz="3600" b="1" i="1" dirty="0" smtClean="0"/>
              <a:t>Derive division facts for the 5 x tables. </a:t>
            </a:r>
          </a:p>
          <a:p>
            <a:endParaRPr lang="en-GB" altLang="en-US" sz="2000" i="1" dirty="0" smtClean="0">
              <a:solidFill>
                <a:schemeClr val="bg1"/>
              </a:solidFill>
            </a:endParaRPr>
          </a:p>
          <a:p>
            <a:pPr eaLnBrk="1" hangingPunct="1"/>
            <a:endParaRPr lang="en-GB" altLang="en-US" dirty="0" smtClean="0">
              <a:solidFill>
                <a:schemeClr val="bg1"/>
              </a:solidFill>
            </a:endParaRPr>
          </a:p>
          <a:p>
            <a:pPr marL="0" indent="0" eaLnBrk="1" hangingPunct="1">
              <a:buNone/>
            </a:pPr>
            <a:endParaRPr lang="en-GB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69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9712" y="23368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Clare is working out  19 – 12 = She begins building both numbers with base 10. Explain why she doesn’t need to do this.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645532"/>
            <a:ext cx="7414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Division Problem Solving </a:t>
            </a:r>
            <a:r>
              <a:rPr lang="en-GB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endParaRPr lang="en-GB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662" t="54212" r="23060" b="36549"/>
          <a:stretch/>
        </p:blipFill>
        <p:spPr>
          <a:xfrm>
            <a:off x="1824265" y="1879728"/>
            <a:ext cx="8514893" cy="1683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7" y="4181347"/>
            <a:ext cx="20383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3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9712" y="23368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Clare is working out  19 – 12 = She begins building both numbers with base 10. Explain why she doesn’t need to do this.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645532"/>
            <a:ext cx="6639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Division Problem Solving </a:t>
            </a:r>
            <a:r>
              <a:rPr lang="en-GB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endParaRPr lang="en-GB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273" t="35734" r="30393" b="55842"/>
          <a:stretch/>
        </p:blipFill>
        <p:spPr>
          <a:xfrm>
            <a:off x="1085613" y="1963121"/>
            <a:ext cx="6925327" cy="17890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807" y="1963121"/>
            <a:ext cx="2443761" cy="366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6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579</Words>
  <Application>Microsoft Office PowerPoint</Application>
  <PresentationFormat>Widescreen</PresentationFormat>
  <Paragraphs>101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Office Theme</vt:lpstr>
      <vt:lpstr>Multiplication in Year 1 </vt:lpstr>
      <vt:lpstr>Multiplication &amp; in Year 1 </vt:lpstr>
      <vt:lpstr>  </vt:lpstr>
      <vt:lpstr>  </vt:lpstr>
      <vt:lpstr>  </vt:lpstr>
      <vt:lpstr>  </vt:lpstr>
      <vt:lpstr>Division in Year 1 </vt:lpstr>
      <vt:lpstr>  </vt:lpstr>
      <vt:lpstr>  </vt:lpstr>
      <vt:lpstr>  </vt:lpstr>
      <vt:lpstr>  </vt:lpstr>
      <vt:lpstr>Multiplication in Year 2 </vt:lpstr>
      <vt:lpstr>Division in Year 2 </vt:lpstr>
      <vt:lpstr>Multiplication and Division  in Year 2 Greater Depth </vt:lpstr>
      <vt:lpstr>Year 2 SATs – May 2018</vt:lpstr>
      <vt:lpstr>Multiplication SATs Questions – Arithmetic Paper </vt:lpstr>
      <vt:lpstr>Multiplication SATs Questions – Arithmetic Paper  Greater Depth</vt:lpstr>
      <vt:lpstr>Division SATs Questions – Arithmetic Paper </vt:lpstr>
      <vt:lpstr>SATs Questions – Reasoning Paper </vt:lpstr>
      <vt:lpstr>Multiplication SATs Questions – Reasoning Paper </vt:lpstr>
      <vt:lpstr>Multiplication SATs Questions – Reasoning Paper </vt:lpstr>
      <vt:lpstr>Multiplication SATs Questions – Reasoning Paper Greater Depth </vt:lpstr>
      <vt:lpstr>Multiplication SATs Questions – Reasoning Paper Greater Depth </vt:lpstr>
      <vt:lpstr>Multiplication SATs Questions – Reasoning Paper Greater Depth </vt:lpstr>
      <vt:lpstr>Multiplication SATs Questions – Reasoning Paper Greater Depth </vt:lpstr>
      <vt:lpstr>Multiplication SATs Questions – Reasoning Paper Greater Depth </vt:lpstr>
      <vt:lpstr>Division SATs Questions – Reasoning Paper </vt:lpstr>
      <vt:lpstr>Division SATs Questions – Reasoning Paper </vt:lpstr>
      <vt:lpstr>Division SATs Questions – Reasoning Paper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Teresa Hickman</dc:creator>
  <cp:lastModifiedBy>Teresa Hickman</cp:lastModifiedBy>
  <cp:revision>123</cp:revision>
  <cp:lastPrinted>2017-09-18T14:45:07Z</cp:lastPrinted>
  <dcterms:created xsi:type="dcterms:W3CDTF">2017-09-17T21:01:50Z</dcterms:created>
  <dcterms:modified xsi:type="dcterms:W3CDTF">2018-01-20T17:40:44Z</dcterms:modified>
</cp:coreProperties>
</file>