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66" r:id="rId4"/>
    <p:sldId id="262" r:id="rId5"/>
    <p:sldId id="264" r:id="rId6"/>
    <p:sldId id="265" r:id="rId7"/>
    <p:sldId id="258" r:id="rId8"/>
    <p:sldId id="259" r:id="rId9"/>
    <p:sldId id="260" r:id="rId10"/>
    <p:sldId id="261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97" autoAdjust="0"/>
    <p:restoredTop sz="73743" autoAdjust="0"/>
  </p:normalViewPr>
  <p:slideViewPr>
    <p:cSldViewPr snapToGrid="0">
      <p:cViewPr varScale="1">
        <p:scale>
          <a:sx n="58" d="100"/>
          <a:sy n="58" d="100"/>
        </p:scale>
        <p:origin x="112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68E393-C2B5-4DE4-AE79-912D799BB5D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B9EB06-5112-4050-BBB9-F2811E6218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484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9EB06-5112-4050-BBB9-F2811E62188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577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9EB06-5112-4050-BBB9-F2811E62188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866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Model</a:t>
            </a:r>
            <a:r>
              <a:rPr lang="en-GB" baseline="0" dirty="0" smtClean="0"/>
              <a:t> on flipchart. Take whiteboards in to have a go.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9EB06-5112-4050-BBB9-F2811E62188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196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537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679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730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75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414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509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98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467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689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032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48947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2386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7763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8678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9928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80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136784-9BD7-4299-A78B-53FC04FA34C7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B835036-7FBD-49F0-BE57-55644BAB14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171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imestables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ign-in.mathletics.com/" TargetMode="External"/><Relationship Id="rId2" Type="http://schemas.openxmlformats.org/officeDocument/2006/relationships/hyperlink" Target="https://www.timestable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bitesize/articles/z97rdnb#zprhvj6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Multiplication in KS2 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Maths Information Evening- 19</a:t>
            </a:r>
            <a:r>
              <a:rPr lang="en-GB" baseline="30000" dirty="0" smtClean="0"/>
              <a:t>th</a:t>
            </a:r>
            <a:r>
              <a:rPr lang="en-GB" dirty="0" smtClean="0"/>
              <a:t> January 2026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103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426" y="500062"/>
            <a:ext cx="10515600" cy="1325563"/>
          </a:xfrm>
        </p:spPr>
        <p:txBody>
          <a:bodyPr/>
          <a:lstStyle/>
          <a:p>
            <a:r>
              <a:rPr lang="en-GB" dirty="0" smtClean="0"/>
              <a:t>Times tables- Expectations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426" y="1825625"/>
            <a:ext cx="8596668" cy="3880773"/>
          </a:xfrm>
        </p:spPr>
        <p:txBody>
          <a:bodyPr>
            <a:normAutofit fontScale="77500" lnSpcReduction="20000"/>
          </a:bodyPr>
          <a:lstStyle/>
          <a:p>
            <a:r>
              <a:rPr lang="en-GB" sz="3100" b="1" dirty="0" smtClean="0"/>
              <a:t>By the end of Year 3: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sz="2200" dirty="0" smtClean="0"/>
              <a:t>- </a:t>
            </a:r>
            <a:r>
              <a:rPr lang="en-GB" sz="2300" dirty="0" smtClean="0"/>
              <a:t>3’s, 4’s and 8 times tables</a:t>
            </a:r>
          </a:p>
          <a:p>
            <a:pPr marL="0" indent="0">
              <a:buNone/>
            </a:pPr>
            <a:endParaRPr lang="en-GB" sz="2300" dirty="0"/>
          </a:p>
          <a:p>
            <a:pPr marL="0" indent="0">
              <a:buNone/>
            </a:pPr>
            <a:r>
              <a:rPr lang="en-GB" sz="2300" dirty="0" smtClean="0"/>
              <a:t>- 2’s, 5’s and 10 times tables (Year 2 expectation) </a:t>
            </a:r>
            <a:endParaRPr lang="en-GB" sz="2300" dirty="0"/>
          </a:p>
          <a:p>
            <a:pPr marL="0" indent="0">
              <a:buNone/>
            </a:pPr>
            <a:endParaRPr lang="en-GB" sz="3100" dirty="0" smtClean="0"/>
          </a:p>
          <a:p>
            <a:r>
              <a:rPr lang="en-GB" sz="3100" b="1" dirty="0" smtClean="0"/>
              <a:t>By the end of Year 4: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300" dirty="0" smtClean="0"/>
              <a:t>- all their times tables up to 12</a:t>
            </a:r>
          </a:p>
          <a:p>
            <a:pPr marL="0" indent="0">
              <a:buNone/>
            </a:pPr>
            <a:r>
              <a:rPr lang="en-GB" sz="2300" dirty="0" smtClean="0"/>
              <a:t>- The accompanying division facts e.g. if we know 6x6 is 36, then we know 36 divided by 6 is 6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42652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Multiplication Tables </a:t>
            </a:r>
            <a:r>
              <a:rPr lang="en-GB" dirty="0" smtClean="0"/>
              <a:t>Check (MTC)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 smtClean="0"/>
              <a:t>Statutory for all Year 4 pupils in England </a:t>
            </a:r>
          </a:p>
          <a:p>
            <a:r>
              <a:rPr lang="en-GB" sz="2400" dirty="0" smtClean="0"/>
              <a:t>O</a:t>
            </a:r>
            <a:r>
              <a:rPr lang="en-GB" sz="2400" dirty="0" smtClean="0"/>
              <a:t>nline, on screen assessment </a:t>
            </a:r>
          </a:p>
          <a:p>
            <a:r>
              <a:rPr lang="en-GB" sz="2400" dirty="0" smtClean="0"/>
              <a:t>Checks ability </a:t>
            </a:r>
            <a:r>
              <a:rPr lang="en-GB" sz="2400" dirty="0"/>
              <a:t>to fluently recall times tables up to </a:t>
            </a:r>
            <a:r>
              <a:rPr lang="en-GB" sz="2400" dirty="0" smtClean="0"/>
              <a:t>12x12</a:t>
            </a:r>
            <a:endParaRPr lang="en-GB" sz="2400" dirty="0"/>
          </a:p>
          <a:p>
            <a:endParaRPr lang="en-GB" sz="2400" dirty="0" smtClean="0"/>
          </a:p>
          <a:p>
            <a:r>
              <a:rPr lang="en-GB" sz="2400" dirty="0" smtClean="0"/>
              <a:t>25 </a:t>
            </a:r>
            <a:r>
              <a:rPr lang="en-GB" sz="2400" dirty="0"/>
              <a:t>questions on times tables 2 to </a:t>
            </a:r>
            <a:r>
              <a:rPr lang="en-GB" sz="2400" dirty="0" smtClean="0"/>
              <a:t>12 </a:t>
            </a:r>
          </a:p>
          <a:p>
            <a:r>
              <a:rPr lang="en-GB" sz="2400" dirty="0" smtClean="0"/>
              <a:t>6 </a:t>
            </a:r>
            <a:r>
              <a:rPr lang="en-GB" sz="2400" dirty="0"/>
              <a:t>seconds to </a:t>
            </a:r>
            <a:r>
              <a:rPr lang="en-GB" sz="2400" dirty="0" smtClean="0"/>
              <a:t>answer</a:t>
            </a:r>
            <a:r>
              <a:rPr lang="en-GB" sz="2400" dirty="0"/>
              <a:t> </a:t>
            </a:r>
            <a:r>
              <a:rPr lang="en-GB" sz="2400" dirty="0" smtClean="0"/>
              <a:t>each question </a:t>
            </a:r>
          </a:p>
          <a:p>
            <a:endParaRPr lang="en-GB" sz="2400" dirty="0"/>
          </a:p>
          <a:p>
            <a:r>
              <a:rPr lang="en-GB" sz="2400" dirty="0">
                <a:hlinkClick r:id="rId2"/>
              </a:rPr>
              <a:t>https://www.timestables.co.uk</a:t>
            </a:r>
            <a:r>
              <a:rPr lang="en-GB" sz="2400" dirty="0" smtClean="0">
                <a:hlinkClick r:id="rId2"/>
              </a:rPr>
              <a:t>/</a:t>
            </a:r>
            <a:r>
              <a:rPr lang="en-GB" sz="2400" dirty="0" smtClean="0"/>
              <a:t> </a:t>
            </a: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717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How we learn times tables in school:</a:t>
            </a:r>
            <a:br>
              <a:rPr lang="en-GB" dirty="0" smtClean="0"/>
            </a:br>
            <a:r>
              <a:rPr lang="en-GB" dirty="0" smtClean="0"/>
              <a:t>Number Sense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36 </a:t>
            </a:r>
            <a:r>
              <a:rPr lang="en-GB" dirty="0" smtClean="0"/>
              <a:t>essential facts</a:t>
            </a:r>
          </a:p>
          <a:p>
            <a:r>
              <a:rPr lang="en-GB" dirty="0" smtClean="0"/>
              <a:t>Commutativity</a:t>
            </a:r>
          </a:p>
          <a:p>
            <a:r>
              <a:rPr lang="en-GB" dirty="0" smtClean="0"/>
              <a:t>Arrays </a:t>
            </a:r>
          </a:p>
          <a:p>
            <a:r>
              <a:rPr lang="en-GB" dirty="0" smtClean="0"/>
              <a:t>Repetition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255" y="1930400"/>
            <a:ext cx="5919438" cy="3756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90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we have covered so far…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3" y="1930400"/>
            <a:ext cx="6449024" cy="3881437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26 facts learnt </a:t>
            </a:r>
          </a:p>
          <a:p>
            <a:r>
              <a:rPr lang="en-GB" dirty="0" smtClean="0"/>
              <a:t>5 new facts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220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Arrays and Commutativity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69" y="1741617"/>
            <a:ext cx="8792505" cy="3226991"/>
          </a:xfr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789969" y="5377515"/>
            <a:ext cx="8596668" cy="538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………….. </a:t>
            </a:r>
            <a:r>
              <a:rPr lang="en-GB" dirty="0"/>
              <a:t>g</a:t>
            </a:r>
            <a:r>
              <a:rPr lang="en-GB" dirty="0" smtClean="0"/>
              <a:t>roups of ……………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910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you can do at home…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Times table songs and games</a:t>
            </a:r>
          </a:p>
          <a:p>
            <a:pPr marL="0" indent="0">
              <a:buNone/>
            </a:pPr>
            <a:endParaRPr lang="en-GB" sz="2400" dirty="0" smtClean="0"/>
          </a:p>
          <a:p>
            <a:r>
              <a:rPr lang="en-GB" sz="2400" dirty="0" smtClean="0"/>
              <a:t>Rhymes e.g. I ate and I ate till I was sick on the floor, 8x8 is 64. </a:t>
            </a:r>
          </a:p>
          <a:p>
            <a:endParaRPr lang="en-GB" sz="2400" dirty="0"/>
          </a:p>
          <a:p>
            <a:r>
              <a:rPr lang="en-GB" sz="2400" dirty="0" smtClean="0"/>
              <a:t>Practice, practice, practice!</a:t>
            </a:r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64886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you can do at home…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98729"/>
            <a:ext cx="8596668" cy="3880773"/>
          </a:xfrm>
        </p:spPr>
        <p:txBody>
          <a:bodyPr>
            <a:noAutofit/>
          </a:bodyPr>
          <a:lstStyle/>
          <a:p>
            <a:r>
              <a:rPr lang="en-GB" sz="2000" dirty="0">
                <a:hlinkClick r:id="rId2"/>
              </a:rPr>
              <a:t>https://www.timestables.co.uk</a:t>
            </a:r>
            <a:r>
              <a:rPr lang="en-GB" sz="2000" dirty="0" smtClean="0">
                <a:hlinkClick r:id="rId2"/>
              </a:rPr>
              <a:t>/</a:t>
            </a:r>
            <a:r>
              <a:rPr lang="en-GB" sz="2000" dirty="0" smtClean="0"/>
              <a:t> </a:t>
            </a:r>
          </a:p>
          <a:p>
            <a:endParaRPr lang="en-GB" sz="2000" dirty="0"/>
          </a:p>
          <a:p>
            <a:r>
              <a:rPr lang="en-GB" sz="2000" dirty="0" smtClean="0"/>
              <a:t>Good preparation for the Multiplication Tables Check completed at the end of Year 4. </a:t>
            </a:r>
            <a:endParaRPr lang="en-GB" sz="2000" dirty="0"/>
          </a:p>
          <a:p>
            <a:r>
              <a:rPr lang="en-GB" sz="2000" dirty="0">
                <a:hlinkClick r:id="rId3"/>
              </a:rPr>
              <a:t>https://sign-in.mathletics.com</a:t>
            </a:r>
            <a:r>
              <a:rPr lang="en-GB" sz="2000" dirty="0" smtClean="0">
                <a:hlinkClick r:id="rId3"/>
              </a:rPr>
              <a:t>/</a:t>
            </a:r>
            <a:r>
              <a:rPr lang="en-GB" sz="2000" dirty="0" smtClean="0"/>
              <a:t> </a:t>
            </a:r>
          </a:p>
          <a:p>
            <a:endParaRPr lang="en-GB" sz="2000" dirty="0"/>
          </a:p>
          <a:p>
            <a:r>
              <a:rPr lang="en-GB" sz="2000" dirty="0"/>
              <a:t>T</a:t>
            </a:r>
            <a:r>
              <a:rPr lang="en-GB" sz="2000" dirty="0" smtClean="0"/>
              <a:t>imes tables </a:t>
            </a:r>
            <a:r>
              <a:rPr lang="en-GB" sz="2000" dirty="0" smtClean="0"/>
              <a:t>games</a:t>
            </a:r>
          </a:p>
          <a:p>
            <a:endParaRPr lang="en-GB" sz="2000" dirty="0"/>
          </a:p>
          <a:p>
            <a:r>
              <a:rPr lang="en-GB" sz="2000" dirty="0">
                <a:hlinkClick r:id="rId4"/>
              </a:rPr>
              <a:t>https://</a:t>
            </a:r>
            <a:r>
              <a:rPr lang="en-GB" sz="2000" dirty="0" smtClean="0">
                <a:hlinkClick r:id="rId4"/>
              </a:rPr>
              <a:t>www.bbc.co.uk/bitesize/articles/z97rdnb#zprhvj6</a:t>
            </a:r>
            <a:r>
              <a:rPr lang="en-GB" sz="2000" dirty="0" smtClean="0"/>
              <a:t> </a:t>
            </a:r>
          </a:p>
          <a:p>
            <a:r>
              <a:rPr lang="en-GB" sz="2000" dirty="0" smtClean="0"/>
              <a:t>Times table games and songs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44565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</a:t>
            </a:r>
            <a:r>
              <a:rPr lang="en-GB" dirty="0" smtClean="0"/>
              <a:t>steps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6486" y="1444493"/>
            <a:ext cx="8596668" cy="3880773"/>
          </a:xfrm>
        </p:spPr>
        <p:txBody>
          <a:bodyPr>
            <a:normAutofit/>
          </a:bodyPr>
          <a:lstStyle/>
          <a:p>
            <a:endParaRPr lang="en-GB" sz="4000" dirty="0"/>
          </a:p>
          <a:p>
            <a:r>
              <a:rPr lang="en-GB" sz="4000" dirty="0" smtClean="0"/>
              <a:t>Grid Method </a:t>
            </a:r>
          </a:p>
          <a:p>
            <a:r>
              <a:rPr lang="en-GB" sz="4000" dirty="0" smtClean="0"/>
              <a:t>Short Multiplication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70157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would we solve this using grid method?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8126" y="3202243"/>
            <a:ext cx="8596668" cy="3880773"/>
          </a:xfrm>
        </p:spPr>
        <p:txBody>
          <a:bodyPr/>
          <a:lstStyle/>
          <a:p>
            <a:pPr marL="0" indent="0" algn="ctr">
              <a:buNone/>
            </a:pPr>
            <a:r>
              <a:rPr lang="en-GB" sz="7200" dirty="0" smtClean="0"/>
              <a:t>3 x </a:t>
            </a:r>
            <a:r>
              <a:rPr lang="en-GB" sz="7200" dirty="0" smtClean="0"/>
              <a:t>123 </a:t>
            </a:r>
            <a:r>
              <a:rPr lang="en-GB" sz="7200" dirty="0" smtClean="0"/>
              <a:t>=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339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would we solve this using </a:t>
            </a:r>
            <a:r>
              <a:rPr lang="en-GB" dirty="0" smtClean="0"/>
              <a:t>short multiplication?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Clr>
                <a:srgbClr val="90C226"/>
              </a:buClr>
              <a:buNone/>
            </a:pPr>
            <a:r>
              <a:rPr lang="en-GB" sz="7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3 x </a:t>
            </a:r>
            <a:r>
              <a:rPr lang="en-GB" sz="7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123 </a:t>
            </a:r>
            <a:r>
              <a:rPr lang="en-GB" sz="7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=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698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141</TotalTime>
  <Words>288</Words>
  <Application>Microsoft Office PowerPoint</Application>
  <PresentationFormat>Widescreen</PresentationFormat>
  <Paragraphs>62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Trebuchet MS</vt:lpstr>
      <vt:lpstr>Wingdings 3</vt:lpstr>
      <vt:lpstr>Facet</vt:lpstr>
      <vt:lpstr>Multiplication in KS2  </vt:lpstr>
      <vt:lpstr>Times tables- Expectations</vt:lpstr>
      <vt:lpstr>Multiplication Tables Check (MTC)</vt:lpstr>
      <vt:lpstr>How we learn times tables in school: Number Sense </vt:lpstr>
      <vt:lpstr>What we have covered so far…</vt:lpstr>
      <vt:lpstr>Arrays and Commutativity </vt:lpstr>
      <vt:lpstr>What you can do at home… </vt:lpstr>
      <vt:lpstr>What you can do at home… </vt:lpstr>
      <vt:lpstr>Next steps </vt:lpstr>
      <vt:lpstr>How would we solve this using grid method? </vt:lpstr>
      <vt:lpstr>How would we solve this using short multiplication? </vt:lpstr>
    </vt:vector>
  </TitlesOfParts>
  <Company>Hurstbourne Tarrant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Multiplication</dc:title>
  <dc:creator>Abbey Kearsey</dc:creator>
  <cp:lastModifiedBy>Abbey Kearsey</cp:lastModifiedBy>
  <cp:revision>25</cp:revision>
  <dcterms:created xsi:type="dcterms:W3CDTF">2025-01-17T10:27:28Z</dcterms:created>
  <dcterms:modified xsi:type="dcterms:W3CDTF">2026-01-14T17:02:07Z</dcterms:modified>
</cp:coreProperties>
</file>